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756" y="46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1BBAE-21CD-4221-9219-356DC451A342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39775"/>
            <a:ext cx="25638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9515"/>
            <a:ext cx="538861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71F79-CAF2-4094-B315-B2ED7F591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64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37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2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99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85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01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85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57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05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0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44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07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26D1-AB22-4105-AD7A-021648B966A6}" type="datetimeFigureOut">
              <a:rPr kumimoji="1" lang="ja-JP" altLang="en-US" smtClean="0"/>
              <a:t>2013/12/24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A5CF-72D6-421E-8996-73D731EB4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6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210090" y="4808984"/>
            <a:ext cx="6387262" cy="47525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48680" y="5250324"/>
            <a:ext cx="5565948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4558568" y="4346933"/>
            <a:ext cx="1725600" cy="2728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1135596" y="4283140"/>
            <a:ext cx="2484276" cy="4004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619872" y="3306108"/>
            <a:ext cx="2088232" cy="2728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297614" y="3306108"/>
            <a:ext cx="1769436" cy="2728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2899792" y="2159894"/>
            <a:ext cx="1440160" cy="2728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099592" y="2159894"/>
            <a:ext cx="1225736" cy="2728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7964" y="128464"/>
            <a:ext cx="3795092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語順の基本をマスターしよう！</a:t>
            </a:r>
            <a:endParaRPr kumimoji="1" lang="ja-JP" altLang="en-US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16632" y="776536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基本語順１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00808" y="7794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イコール（＝）文</a:t>
            </a:r>
            <a:endParaRPr kumimoji="1" lang="ja-JP" altLang="en-US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210090" y="1208584"/>
            <a:ext cx="13321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A</a:t>
            </a:r>
            <a:endParaRPr kumimoji="1" lang="ja-JP" altLang="en-US" sz="2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262318" y="1215232"/>
            <a:ext cx="133214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</a:t>
            </a:r>
            <a:endParaRPr kumimoji="1" lang="ja-JP" altLang="en-US" sz="2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等号 8"/>
          <p:cNvSpPr/>
          <p:nvPr/>
        </p:nvSpPr>
        <p:spPr>
          <a:xfrm>
            <a:off x="1687854" y="1280592"/>
            <a:ext cx="432048" cy="36004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0234" y="1805951"/>
            <a:ext cx="5858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（１）　私はトムです。　→　私 ＝ トム　</a:t>
            </a:r>
            <a:endParaRPr kumimoji="1" lang="en-US" altLang="ja-JP" sz="1600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kumimoji="1" lang="ja-JP" altLang="en-US" sz="2400" dirty="0" smtClean="0"/>
              <a:t>→</a:t>
            </a:r>
            <a:r>
              <a:rPr kumimoji="1" lang="ja-JP" altLang="en-US" dirty="0" smtClean="0"/>
              <a:t>　　　　</a:t>
            </a:r>
            <a:r>
              <a:rPr kumimoji="1" lang="en-US" altLang="ja-JP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 </a:t>
            </a:r>
            <a:r>
              <a:rPr kumimoji="1" lang="ja-JP" alt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　 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am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　</a:t>
            </a:r>
            <a:r>
              <a:rPr kumimoji="1" lang="en-US" altLang="ja-JP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Tom.</a:t>
            </a:r>
            <a:endParaRPr kumimoji="1" lang="ja-JP" altLang="en-US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7964" y="293677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（２）  私の父は東京出身です。　→　私の父　＝　東京出身</a:t>
            </a:r>
            <a:endParaRPr kumimoji="1" lang="en-US" altLang="ja-JP" sz="1600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ja-JP" altLang="en-US" sz="2400" dirty="0" smtClean="0"/>
              <a:t>→　　</a:t>
            </a:r>
            <a:r>
              <a:rPr lang="en-US" altLang="ja-JP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My  father  </a:t>
            </a:r>
            <a:r>
              <a:rPr lang="en-US" altLang="ja-JP" sz="24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is</a:t>
            </a:r>
            <a:r>
              <a:rPr lang="en-US" altLang="ja-JP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from  Tokyo.</a:t>
            </a:r>
            <a:endParaRPr kumimoji="1" lang="ja-JP" altLang="en-US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7964" y="3944888"/>
            <a:ext cx="6290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</a:t>
            </a:r>
            <a:r>
              <a:rPr lang="ja-JP" altLang="en-US" sz="1600" dirty="0" smtClean="0"/>
              <a:t>）　トムとメアリーは</a:t>
            </a:r>
            <a:r>
              <a:rPr lang="ja-JP" altLang="en-US" sz="1600" dirty="0"/>
              <a:t>友だち</a:t>
            </a:r>
            <a:r>
              <a:rPr lang="ja-JP" altLang="en-US" sz="1600" dirty="0" smtClean="0"/>
              <a:t>です。→　トムとメアリー　＝　友だち</a:t>
            </a:r>
            <a:endParaRPr lang="en-US" altLang="ja-JP" sz="16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→　</a:t>
            </a:r>
            <a:r>
              <a:rPr kumimoji="1" lang="en-US" altLang="ja-JP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Tom  and  Mary  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are</a:t>
            </a:r>
            <a:r>
              <a:rPr kumimoji="1" lang="en-US" altLang="ja-JP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 friends.</a:t>
            </a:r>
            <a:endParaRPr kumimoji="1" lang="ja-JP" altLang="en-US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68697"/>
              </p:ext>
            </p:extLst>
          </p:nvPr>
        </p:nvGraphicFramePr>
        <p:xfrm>
          <a:off x="4339952" y="755688"/>
          <a:ext cx="2276940" cy="209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804"/>
                <a:gridCol w="1224136"/>
              </a:tblGrid>
              <a:tr h="362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主語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be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動詞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13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I</a:t>
                      </a:r>
                      <a:endParaRPr kumimoji="1" lang="ja-JP" altLang="en-US" sz="1600" dirty="0">
                        <a:latin typeface="ＤＨＰ平成明朝体W7" panose="02020700000000000000" pitchFamily="18" charset="-128"/>
                        <a:ea typeface="ＤＨＰ平成明朝体W7" panose="02020700000000000000" pitchFamily="18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am</a:t>
                      </a:r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5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You</a:t>
                      </a:r>
                      <a:endParaRPr kumimoji="1" lang="ja-JP" altLang="en-US" sz="1600" dirty="0">
                        <a:latin typeface="ＤＨＰ平成明朝体W7" panose="02020700000000000000" pitchFamily="18" charset="-128"/>
                        <a:ea typeface="ＤＨＰ平成明朝体W7" panose="02020700000000000000" pitchFamily="18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are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  <a:latin typeface="ＤＨＰ平成明朝体W7" panose="02020700000000000000" pitchFamily="18" charset="-128"/>
                        <a:ea typeface="ＤＨＰ平成明朝体W7" panose="02020700000000000000" pitchFamily="18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51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複数</a:t>
                      </a:r>
                      <a:endParaRPr kumimoji="1" lang="ja-JP" altLang="en-US" sz="1600" dirty="0">
                        <a:latin typeface="ＤＨＰ平成明朝体W7" panose="02020700000000000000" pitchFamily="18" charset="-128"/>
                        <a:ea typeface="ＤＨＰ平成明朝体W7" panose="02020700000000000000" pitchFamily="18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60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その他の単数</a:t>
                      </a:r>
                      <a:endParaRPr kumimoji="1" lang="ja-JP" altLang="en-US" sz="1600" dirty="0">
                        <a:latin typeface="ＤＨＰ平成明朝体W7" panose="02020700000000000000" pitchFamily="18" charset="-128"/>
                        <a:ea typeface="ＤＨＰ平成明朝体W7" panose="02020700000000000000" pitchFamily="18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  <a:latin typeface="ＤＨＰ平成明朝体W7" panose="02020700000000000000" pitchFamily="18" charset="-128"/>
                          <a:ea typeface="ＤＨＰ平成明朝体W7" panose="02020700000000000000" pitchFamily="18" charset="-128"/>
                        </a:rPr>
                        <a:t>is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  <a:latin typeface="ＤＨＰ平成明朝体W7" panose="02020700000000000000" pitchFamily="18" charset="-128"/>
                        <a:ea typeface="ＤＨＰ平成明朝体W7" panose="02020700000000000000" pitchFamily="18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円形吹き出し 18"/>
          <p:cNvSpPr/>
          <p:nvPr/>
        </p:nvSpPr>
        <p:spPr>
          <a:xfrm>
            <a:off x="4133180" y="128464"/>
            <a:ext cx="2608188" cy="570508"/>
          </a:xfrm>
          <a:prstGeom prst="wedgeEllipseCallout">
            <a:avLst>
              <a:gd name="adj1" fmla="val 4116"/>
              <a:gd name="adj2" fmla="val 8090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b</a:t>
            </a:r>
            <a:r>
              <a:rPr lang="en-US" altLang="ja-JP" sz="1600" dirty="0" smtClean="0">
                <a:solidFill>
                  <a:schemeClr val="tx1"/>
                </a:solidFill>
              </a:rPr>
              <a:t>e</a:t>
            </a:r>
            <a:r>
              <a:rPr lang="ja-JP" altLang="en-US" sz="1600" dirty="0" smtClean="0">
                <a:solidFill>
                  <a:schemeClr val="tx1"/>
                </a:solidFill>
              </a:rPr>
              <a:t>動詞は＝</a:t>
            </a:r>
            <a:r>
              <a:rPr lang="en-US" altLang="ja-JP" sz="1600" dirty="0" smtClean="0">
                <a:solidFill>
                  <a:schemeClr val="tx1"/>
                </a:solidFill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</a:rPr>
              <a:t>イコール）の印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9921" y="4880992"/>
            <a:ext cx="204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 Black" panose="020B0A04020102020204" pitchFamily="34" charset="0"/>
                <a:ea typeface="HGS創英角ﾎﾟｯﾌﾟ体" panose="040B0A00000000000000" pitchFamily="50" charset="-128"/>
              </a:rPr>
              <a:t>Let’s Practice!</a:t>
            </a:r>
            <a:endParaRPr kumimoji="1" lang="ja-JP" altLang="en-US" dirty="0">
              <a:latin typeface="Arial Black" panose="020B0A04020102020204" pitchFamily="34" charset="0"/>
              <a:ea typeface="HGS創英角ﾎﾟｯﾌﾟ体" panose="04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8680" y="5250324"/>
            <a:ext cx="5735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手順</a:t>
            </a:r>
            <a:r>
              <a:rPr lang="ja-JP" altLang="en-US" sz="1200" dirty="0" smtClean="0"/>
              <a:t>１：　何と何がイコールの関係になっているか、○で囲んでみよう！</a:t>
            </a:r>
            <a:endParaRPr kumimoji="1" lang="ja-JP" altLang="en-US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5977" y="5559748"/>
            <a:ext cx="5735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手順２：　</a:t>
            </a:r>
            <a:r>
              <a:rPr lang="en-US" altLang="ja-JP" sz="1200" dirty="0" smtClean="0"/>
              <a:t>is / am / are </a:t>
            </a:r>
            <a:r>
              <a:rPr lang="ja-JP" altLang="en-US" sz="1200" dirty="0" smtClean="0"/>
              <a:t>　の中から正しい</a:t>
            </a:r>
            <a:r>
              <a:rPr lang="en-US" altLang="ja-JP" sz="1200" dirty="0" smtClean="0"/>
              <a:t>be</a:t>
            </a:r>
            <a:r>
              <a:rPr lang="ja-JP" altLang="en-US" sz="1200" dirty="0" smtClean="0"/>
              <a:t>動詞を選んで、文を作ってみよう！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2793" y="6105128"/>
            <a:ext cx="638726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（１）　</a:t>
            </a:r>
            <a:r>
              <a:rPr lang="ja-JP" altLang="en-US" sz="1400" dirty="0" smtClean="0"/>
              <a:t>私は英語の先生です。</a:t>
            </a:r>
            <a:endParaRPr kumimoji="1" lang="en-US" altLang="ja-JP" sz="1400" dirty="0"/>
          </a:p>
          <a:p>
            <a:endParaRPr lang="en-US" altLang="ja-JP" sz="1400" dirty="0" smtClean="0"/>
          </a:p>
          <a:p>
            <a:endParaRPr kumimoji="1" lang="en-US" altLang="ja-JP" sz="1400" dirty="0"/>
          </a:p>
          <a:p>
            <a:r>
              <a:rPr lang="ja-JP" altLang="en-US" sz="1400" dirty="0"/>
              <a:t>（２</a:t>
            </a:r>
            <a:r>
              <a:rPr lang="ja-JP" altLang="en-US" sz="1400" dirty="0" smtClean="0"/>
              <a:t>）　トムとケンは今公園にいます。　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ヒント：　「公園にいる」→「公園の中」と考える</a:t>
            </a:r>
            <a:endParaRPr lang="en-US" altLang="ja-JP" sz="1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en-US" altLang="ja-JP" sz="1400" dirty="0"/>
          </a:p>
          <a:p>
            <a:endParaRPr lang="en-US" altLang="ja-JP" sz="1400" dirty="0" smtClean="0"/>
          </a:p>
          <a:p>
            <a:endParaRPr kumimoji="1" lang="en-US" altLang="ja-JP" sz="1400" dirty="0"/>
          </a:p>
          <a:p>
            <a:r>
              <a:rPr lang="ja-JP" altLang="en-US" sz="1400" dirty="0" smtClean="0"/>
              <a:t>（３）　私の母は忙しいです。　　　　　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ヒント：　忙しい＝</a:t>
            </a:r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busy</a:t>
            </a:r>
          </a:p>
          <a:p>
            <a:r>
              <a:rPr lang="ja-JP" altLang="en-US" sz="1400" dirty="0" smtClean="0"/>
              <a:t>　　</a:t>
            </a:r>
            <a:endParaRPr lang="en-US" altLang="ja-JP" sz="1400" dirty="0" smtClean="0"/>
          </a:p>
          <a:p>
            <a:endParaRPr kumimoji="1" lang="en-US" altLang="ja-JP" sz="1400" dirty="0"/>
          </a:p>
          <a:p>
            <a:endParaRPr lang="en-US" altLang="ja-JP" sz="1400" dirty="0" smtClean="0"/>
          </a:p>
          <a:p>
            <a:r>
              <a:rPr kumimoji="1" lang="ja-JP" altLang="en-US" sz="1400" dirty="0"/>
              <a:t>（４</a:t>
            </a:r>
            <a:r>
              <a:rPr kumimoji="1" lang="ja-JP" altLang="en-US" sz="1400" dirty="0" smtClean="0"/>
              <a:t>）　</a:t>
            </a:r>
            <a:r>
              <a:rPr lang="ja-JP" altLang="en-US" sz="1400" dirty="0"/>
              <a:t>彼</a:t>
            </a:r>
            <a:r>
              <a:rPr lang="ja-JP" altLang="en-US" sz="1400" dirty="0" smtClean="0"/>
              <a:t>は今テニスをしているところです。　</a:t>
            </a:r>
            <a:endParaRPr lang="en-US" altLang="ja-JP" sz="1400" dirty="0" smtClean="0"/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　　ヒント：　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テニスをしている状態」は</a:t>
            </a:r>
            <a:r>
              <a:rPr lang="en-US" altLang="ja-JP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playing tennis</a:t>
            </a:r>
            <a:endParaRPr kumimoji="1"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868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5252" y="140624"/>
            <a:ext cx="3795092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語順の基本をマスターしよう！</a:t>
            </a:r>
            <a:endParaRPr kumimoji="1" lang="ja-JP" altLang="en-US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03920" y="788696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基本語順２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8096" y="7915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動作を</a:t>
            </a:r>
            <a:r>
              <a:rPr lang="ja-JP" altLang="en-US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表す一般動詞</a:t>
            </a:r>
            <a:endParaRPr kumimoji="1" lang="ja-JP" altLang="en-US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28328" y="1266218"/>
            <a:ext cx="1239416" cy="6750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誰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何が、は</a:t>
            </a:r>
            <a:endParaRPr kumimoji="1"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654926" y="1266218"/>
            <a:ext cx="828092" cy="676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どうする</a:t>
            </a:r>
            <a:endParaRPr kumimoji="1"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708920" y="1266218"/>
            <a:ext cx="1152128" cy="6750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誰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何を、に</a:t>
            </a:r>
            <a:endParaRPr kumimoji="1"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167188" y="1280482"/>
            <a:ext cx="789124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どこで</a:t>
            </a:r>
            <a:endParaRPr kumimoji="1"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979008" y="1267782"/>
            <a:ext cx="792088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いつ</a:t>
            </a:r>
            <a:endParaRPr kumimoji="1"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62648" y="1280482"/>
            <a:ext cx="969764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どのように</a:t>
            </a:r>
            <a:endParaRPr kumimoji="1"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加算記号 10"/>
          <p:cNvSpPr/>
          <p:nvPr/>
        </p:nvSpPr>
        <p:spPr>
          <a:xfrm>
            <a:off x="1431504" y="1424498"/>
            <a:ext cx="288032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加算記号 11"/>
          <p:cNvSpPr/>
          <p:nvPr/>
        </p:nvSpPr>
        <p:spPr>
          <a:xfrm>
            <a:off x="2420888" y="1424498"/>
            <a:ext cx="288032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加算記号 12"/>
          <p:cNvSpPr/>
          <p:nvPr/>
        </p:nvSpPr>
        <p:spPr>
          <a:xfrm>
            <a:off x="3861048" y="1409452"/>
            <a:ext cx="288032" cy="36004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6408" y="2288704"/>
            <a:ext cx="6671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（１）　私は</a:t>
            </a:r>
            <a:r>
              <a:rPr lang="ja-JP" altLang="en-US" sz="1400" dirty="0" smtClean="0"/>
              <a:t>毎日</a:t>
            </a:r>
            <a:r>
              <a:rPr kumimoji="1" lang="ja-JP" altLang="en-US" sz="1400" dirty="0" smtClean="0"/>
              <a:t>学校で一生懸命野球の練習をします。</a:t>
            </a:r>
            <a:endParaRPr kumimoji="1"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　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私は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練習します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野球を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一生懸命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学校で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毎日</a:t>
            </a:r>
            <a:endParaRPr kumimoji="1" lang="en-US" altLang="ja-JP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　</a:t>
            </a:r>
            <a:r>
              <a:rPr lang="en-US" altLang="ja-JP" sz="22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I</a:t>
            </a:r>
            <a:r>
              <a:rPr lang="en-US" altLang="ja-JP" sz="22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2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practice</a:t>
            </a:r>
            <a:r>
              <a:rPr lang="en-US" altLang="ja-JP" sz="22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2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baseball</a:t>
            </a:r>
            <a:r>
              <a:rPr lang="en-US" altLang="ja-JP" sz="22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2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hard</a:t>
            </a:r>
            <a:r>
              <a:rPr lang="en-US" altLang="ja-JP" sz="22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2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at school</a:t>
            </a:r>
            <a:r>
              <a:rPr lang="en-US" altLang="ja-JP" sz="22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2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every day</a:t>
            </a:r>
            <a:r>
              <a:rPr lang="en-US" altLang="ja-JP" sz="22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.</a:t>
            </a:r>
            <a:endParaRPr kumimoji="1" lang="ja-JP" altLang="en-US" sz="2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左中かっこ 14"/>
          <p:cNvSpPr/>
          <p:nvPr/>
        </p:nvSpPr>
        <p:spPr>
          <a:xfrm rot="16200000">
            <a:off x="5356812" y="576807"/>
            <a:ext cx="192986" cy="2608449"/>
          </a:xfrm>
          <a:prstGeom prst="leftBrace">
            <a:avLst>
              <a:gd name="adj1" fmla="val 697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61048" y="1881031"/>
            <a:ext cx="2996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※</a:t>
            </a:r>
            <a:r>
              <a:rPr kumimoji="1" lang="ja-JP" altLang="en-US" sz="1000" dirty="0" smtClean="0"/>
              <a:t>　順番が変わったり、省略されたりする</a:t>
            </a:r>
            <a:r>
              <a:rPr lang="ja-JP" altLang="en-US" sz="1000" dirty="0"/>
              <a:t>こともある</a:t>
            </a:r>
            <a:endParaRPr kumimoji="1" lang="ja-JP" altLang="en-US" sz="1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6408" y="3597971"/>
            <a:ext cx="655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（２）　日本では生徒たちは</a:t>
            </a:r>
            <a:r>
              <a:rPr lang="ja-JP" altLang="en-US" sz="1400" dirty="0"/>
              <a:t>月曜</a:t>
            </a:r>
            <a:r>
              <a:rPr lang="ja-JP" altLang="en-US" sz="1400" dirty="0" smtClean="0"/>
              <a:t>から</a:t>
            </a:r>
            <a:r>
              <a:rPr lang="ja-JP" altLang="en-US" sz="1400" dirty="0"/>
              <a:t>金曜まで</a:t>
            </a:r>
            <a:r>
              <a:rPr kumimoji="1" lang="ja-JP" altLang="en-US" sz="1400" dirty="0" smtClean="0"/>
              <a:t>学校で昼ご飯を食べます。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　　　　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　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生徒たちは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食べます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昼ご飯を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学校で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月曜から金曜まで</a:t>
            </a:r>
            <a:endParaRPr kumimoji="1" lang="en-US" altLang="ja-JP" sz="160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　</a:t>
            </a:r>
            <a:r>
              <a:rPr lang="en-US" altLang="ja-JP" sz="20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Students</a:t>
            </a:r>
            <a:r>
              <a:rPr lang="en-US" altLang="ja-JP" sz="2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0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eat</a:t>
            </a:r>
            <a:r>
              <a:rPr lang="en-US" altLang="ja-JP" sz="2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0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lunch</a:t>
            </a:r>
            <a:r>
              <a:rPr lang="ja-JP" altLang="en-US" sz="20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0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at school</a:t>
            </a:r>
            <a:r>
              <a:rPr lang="en-US" altLang="ja-JP" sz="2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000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from Monday to Friday</a:t>
            </a:r>
            <a:r>
              <a:rPr lang="en-US" altLang="ja-JP" sz="2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.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485" y="5126530"/>
            <a:ext cx="655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</a:t>
            </a:r>
            <a:r>
              <a:rPr lang="ja-JP" altLang="en-US" sz="1400" dirty="0"/>
              <a:t>３</a:t>
            </a:r>
            <a:r>
              <a:rPr kumimoji="1" lang="ja-JP" altLang="en-US" sz="1400" dirty="0" smtClean="0"/>
              <a:t>）　毎週土曜の夜はカレーだ。</a:t>
            </a:r>
            <a:endParaRPr kumimoji="1"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　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私は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食べる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カレーを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＋</a:t>
            </a:r>
            <a:r>
              <a:rPr lang="ja-JP" altLang="en-US" sz="16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毎週土曜の夜に</a:t>
            </a:r>
            <a:endParaRPr kumimoji="1" lang="en-US" altLang="ja-JP" sz="160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　</a:t>
            </a:r>
            <a:r>
              <a:rPr lang="en-US" altLang="ja-JP" sz="2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I eat curry</a:t>
            </a:r>
            <a:r>
              <a:rPr lang="ja-JP" altLang="en-US" sz="20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en-US" altLang="ja-JP" sz="2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every Saturday night.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横巻き 18"/>
          <p:cNvSpPr/>
          <p:nvPr/>
        </p:nvSpPr>
        <p:spPr>
          <a:xfrm>
            <a:off x="323719" y="4766839"/>
            <a:ext cx="6188644" cy="359691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日本語のままではうまく英語にしにくいときは、まず英語にしやすい日本語に直してみよう。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66068" y="6150337"/>
            <a:ext cx="6387262" cy="36271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7353" y="6150337"/>
            <a:ext cx="204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 Black" panose="020B0A04020102020204" pitchFamily="34" charset="0"/>
                <a:ea typeface="HGS創英角ﾎﾟｯﾌﾟ体" panose="040B0A00000000000000" pitchFamily="50" charset="-128"/>
              </a:rPr>
              <a:t>Let’s Practice!</a:t>
            </a:r>
            <a:endParaRPr kumimoji="1" lang="ja-JP" altLang="en-US" dirty="0">
              <a:latin typeface="Arial Black" panose="020B0A04020102020204" pitchFamily="34" charset="0"/>
              <a:ea typeface="HGS創英角ﾎﾟｯﾌﾟ体" panose="040B0A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42005" y="6507391"/>
            <a:ext cx="5565948" cy="587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2005" y="6507391"/>
            <a:ext cx="5735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手順</a:t>
            </a:r>
            <a:r>
              <a:rPr lang="ja-JP" altLang="en-US" sz="1200" dirty="0" smtClean="0"/>
              <a:t>１：　</a:t>
            </a:r>
            <a:r>
              <a:rPr lang="ja-JP" altLang="en-US" sz="1200" dirty="0"/>
              <a:t>日本語</a:t>
            </a:r>
            <a:r>
              <a:rPr lang="ja-JP" altLang="en-US" sz="1200" dirty="0" smtClean="0"/>
              <a:t>を、英語にしやすい日本語（英語の語順の日本語）になおしてみよう！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9053" y="6795275"/>
            <a:ext cx="5735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手順２：　それぞれの部分を英語の単語や表現に置き換えていこう。　</a:t>
            </a:r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2329" y="7153761"/>
            <a:ext cx="633100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（１）　私は水曜日に公園でテニスをします。</a:t>
            </a:r>
            <a:endParaRPr kumimoji="1" lang="en-US" altLang="ja-JP" sz="1600" dirty="0" smtClean="0"/>
          </a:p>
          <a:p>
            <a:endParaRPr lang="en-US" altLang="ja-JP" sz="1600" dirty="0"/>
          </a:p>
          <a:p>
            <a:endParaRPr kumimoji="1" lang="en-US" altLang="ja-JP" sz="1600" dirty="0" smtClean="0"/>
          </a:p>
          <a:p>
            <a:r>
              <a:rPr lang="ja-JP" altLang="en-US" sz="1600" dirty="0"/>
              <a:t>（２</a:t>
            </a:r>
            <a:r>
              <a:rPr lang="ja-JP" altLang="en-US" sz="1600" dirty="0" smtClean="0"/>
              <a:t>）　クミは毎日放課後、図書館で本を読みます。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ヒント：図書館→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library</a:t>
            </a:r>
          </a:p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　　　　　　　　　　　　　　　　　　　　　　　　　動詞には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を忘れずに！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600" dirty="0" smtClean="0"/>
          </a:p>
          <a:p>
            <a:r>
              <a:rPr lang="ja-JP" altLang="en-US" sz="1600" dirty="0"/>
              <a:t>（３</a:t>
            </a:r>
            <a:r>
              <a:rPr lang="ja-JP" altLang="en-US" sz="1600" dirty="0" smtClean="0"/>
              <a:t>）　日本では毎年夏に花火が楽しめます。        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ヒント：楽しめる→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can enjoy</a:t>
            </a:r>
          </a:p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　　　　　　　　　　　　　　　　　　　　　　　　　花火→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fireworks</a:t>
            </a:r>
          </a:p>
          <a:p>
            <a:r>
              <a:rPr lang="ja-JP" altLang="en-US" sz="1600" dirty="0" smtClean="0"/>
              <a:t>　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80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HGPｺﾞｼｯｸM" panose="020B0600000000000000" pitchFamily="50" charset="-128"/>
            <a:ea typeface="HGPｺﾞｼｯｸM" panose="020B06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145</Words>
  <Application>Microsoft Office PowerPoint</Application>
  <PresentationFormat>A4 210 x 297 mm</PresentationFormat>
  <Paragraphs>70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oitapref</dc:creator>
  <cp:lastModifiedBy>oitapref</cp:lastModifiedBy>
  <cp:revision>15</cp:revision>
  <cp:lastPrinted>2013-12-19T01:09:23Z</cp:lastPrinted>
  <dcterms:created xsi:type="dcterms:W3CDTF">2013-12-18T04:02:28Z</dcterms:created>
  <dcterms:modified xsi:type="dcterms:W3CDTF">2013-12-24T05:05:16Z</dcterms:modified>
</cp:coreProperties>
</file>