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906000" type="A4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56" autoAdjust="0"/>
    <p:restoredTop sz="94660"/>
  </p:normalViewPr>
  <p:slideViewPr>
    <p:cSldViewPr snapToGrid="0">
      <p:cViewPr varScale="1">
        <p:scale>
          <a:sx n="60" d="100"/>
          <a:sy n="60" d="100"/>
        </p:scale>
        <p:origin x="270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57250" y="1621191"/>
            <a:ext cx="5143500" cy="3448756"/>
          </a:xfrm>
        </p:spPr>
        <p:txBody>
          <a:bodyPr anchor="b"/>
          <a:lstStyle>
            <a:lvl1pPr algn="ctr">
              <a:defRPr sz="8666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3467"/>
            </a:lvl1pPr>
            <a:lvl2pPr marL="660380" indent="0" algn="ctr">
              <a:buNone/>
              <a:defRPr sz="2889"/>
            </a:lvl2pPr>
            <a:lvl3pPr marL="1320759" indent="0" algn="ctr">
              <a:buNone/>
              <a:defRPr sz="2600"/>
            </a:lvl3pPr>
            <a:lvl4pPr marL="1981139" indent="0" algn="ctr">
              <a:buNone/>
              <a:defRPr sz="2311"/>
            </a:lvl4pPr>
            <a:lvl5pPr marL="2641519" indent="0" algn="ctr">
              <a:buNone/>
              <a:defRPr sz="2311"/>
            </a:lvl5pPr>
            <a:lvl6pPr marL="3301898" indent="0" algn="ctr">
              <a:buNone/>
              <a:defRPr sz="2311"/>
            </a:lvl6pPr>
            <a:lvl7pPr marL="3962278" indent="0" algn="ctr">
              <a:buNone/>
              <a:defRPr sz="2311"/>
            </a:lvl7pPr>
            <a:lvl8pPr marL="4622658" indent="0" algn="ctr">
              <a:buNone/>
              <a:defRPr sz="2311"/>
            </a:lvl8pPr>
            <a:lvl9pPr marL="5283037" indent="0" algn="ctr">
              <a:buNone/>
              <a:defRPr sz="2311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5CE67-E885-4BA4-9EE7-F2F65288342D}" type="datetimeFigureOut">
              <a:rPr kumimoji="1" lang="ja-JP" altLang="en-US" smtClean="0"/>
              <a:t>2022/9/21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F23B0-AD86-464B-AFB8-4D0DE56EB0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15387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5CE67-E885-4BA4-9EE7-F2F65288342D}" type="datetimeFigureOut">
              <a:rPr kumimoji="1" lang="ja-JP" altLang="en-US" smtClean="0"/>
              <a:t>2022/9/21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F23B0-AD86-464B-AFB8-4D0DE56EB0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1591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07756" y="527403"/>
            <a:ext cx="1478756" cy="8394877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71487" y="527403"/>
            <a:ext cx="4350544" cy="8394877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5CE67-E885-4BA4-9EE7-F2F65288342D}" type="datetimeFigureOut">
              <a:rPr kumimoji="1" lang="ja-JP" altLang="en-US" smtClean="0"/>
              <a:t>2022/9/21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F23B0-AD86-464B-AFB8-4D0DE56EB0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7969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5CE67-E885-4BA4-9EE7-F2F65288342D}" type="datetimeFigureOut">
              <a:rPr kumimoji="1" lang="ja-JP" altLang="en-US" smtClean="0"/>
              <a:t>2022/9/21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F23B0-AD86-464B-AFB8-4D0DE56EB0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6031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916" y="2469622"/>
            <a:ext cx="5915025" cy="4120620"/>
          </a:xfrm>
        </p:spPr>
        <p:txBody>
          <a:bodyPr anchor="b"/>
          <a:lstStyle>
            <a:lvl1pPr>
              <a:defRPr sz="8666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67916" y="6629225"/>
            <a:ext cx="5915025" cy="2166937"/>
          </a:xfrm>
        </p:spPr>
        <p:txBody>
          <a:bodyPr/>
          <a:lstStyle>
            <a:lvl1pPr marL="0" indent="0">
              <a:buNone/>
              <a:defRPr sz="3467">
                <a:solidFill>
                  <a:schemeClr val="tx1">
                    <a:tint val="75000"/>
                  </a:schemeClr>
                </a:solidFill>
              </a:defRPr>
            </a:lvl1pPr>
            <a:lvl2pPr marL="660380" indent="0">
              <a:buNone/>
              <a:defRPr sz="2889">
                <a:solidFill>
                  <a:schemeClr val="tx1">
                    <a:tint val="75000"/>
                  </a:schemeClr>
                </a:solidFill>
              </a:defRPr>
            </a:lvl2pPr>
            <a:lvl3pPr marL="1320759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198113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4pPr>
            <a:lvl5pPr marL="264151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5pPr>
            <a:lvl6pPr marL="330189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6pPr>
            <a:lvl7pPr marL="396227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7pPr>
            <a:lvl8pPr marL="462265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8pPr>
            <a:lvl9pPr marL="5283037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5CE67-E885-4BA4-9EE7-F2F65288342D}" type="datetimeFigureOut">
              <a:rPr kumimoji="1" lang="ja-JP" altLang="en-US" smtClean="0"/>
              <a:t>2022/9/21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F23B0-AD86-464B-AFB8-4D0DE56EB0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8363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5CE67-E885-4BA4-9EE7-F2F65288342D}" type="datetimeFigureOut">
              <a:rPr kumimoji="1" lang="ja-JP" altLang="en-US" smtClean="0"/>
              <a:t>2022/9/21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F23B0-AD86-464B-AFB8-4D0DE56EB0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5029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527404"/>
            <a:ext cx="5915025" cy="1914702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5CE67-E885-4BA4-9EE7-F2F65288342D}" type="datetimeFigureOut">
              <a:rPr kumimoji="1" lang="ja-JP" altLang="en-US" smtClean="0"/>
              <a:t>2022/9/21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F23B0-AD86-464B-AFB8-4D0DE56EB0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8398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5CE67-E885-4BA4-9EE7-F2F65288342D}" type="datetimeFigureOut">
              <a:rPr kumimoji="1" lang="ja-JP" altLang="en-US" smtClean="0"/>
              <a:t>2022/9/21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F23B0-AD86-464B-AFB8-4D0DE56EB0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6255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5CE67-E885-4BA4-9EE7-F2F65288342D}" type="datetimeFigureOut">
              <a:rPr kumimoji="1" lang="ja-JP" altLang="en-US" smtClean="0"/>
              <a:t>2022/9/21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F23B0-AD86-464B-AFB8-4D0DE56EB0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7954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5CE67-E885-4BA4-9EE7-F2F65288342D}" type="datetimeFigureOut">
              <a:rPr kumimoji="1" lang="ja-JP" altLang="en-US" smtClean="0"/>
              <a:t>2022/9/21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F23B0-AD86-464B-AFB8-4D0DE56EB0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5896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r>
              <a:rPr kumimoji="1" lang="ja-JP" altLang="en-US" smtClean="0"/>
              <a:t>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5CE67-E885-4BA4-9EE7-F2F65288342D}" type="datetimeFigureOut">
              <a:rPr kumimoji="1" lang="ja-JP" altLang="en-US" smtClean="0"/>
              <a:t>2022/9/21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F23B0-AD86-464B-AFB8-4D0DE56EB0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7582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71488" y="527404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71488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65CE67-E885-4BA4-9EE7-F2F65288342D}" type="datetimeFigureOut">
              <a:rPr kumimoji="1" lang="ja-JP" altLang="en-US" smtClean="0"/>
              <a:t>2022/9/21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271713" y="9181395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843463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AF23B0-AD86-464B-AFB8-4D0DE56EB0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3209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320759" rtl="0" eaLnBrk="1" latinLnBrk="0" hangingPunct="1">
        <a:lnSpc>
          <a:spcPct val="90000"/>
        </a:lnSpc>
        <a:spcBef>
          <a:spcPct val="0"/>
        </a:spcBef>
        <a:buNone/>
        <a:defRPr kumimoji="1" sz="63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0190" indent="-330190" algn="l" defTabSz="1320759" rtl="0" eaLnBrk="1" latinLnBrk="0" hangingPunct="1">
        <a:lnSpc>
          <a:spcPct val="90000"/>
        </a:lnSpc>
        <a:spcBef>
          <a:spcPts val="1444"/>
        </a:spcBef>
        <a:buFont typeface="Arial" panose="020B0604020202020204" pitchFamily="34" charset="0"/>
        <a:buChar char="•"/>
        <a:defRPr kumimoji="1" sz="4044" kern="1200">
          <a:solidFill>
            <a:schemeClr val="tx1"/>
          </a:solidFill>
          <a:latin typeface="+mn-lt"/>
          <a:ea typeface="+mn-ea"/>
          <a:cs typeface="+mn-cs"/>
        </a:defRPr>
      </a:lvl1pPr>
      <a:lvl2pPr marL="990570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65094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3pPr>
      <a:lvl4pPr marL="231132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97170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63208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429246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95284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613227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6858000" cy="3827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『</a:t>
            </a:r>
            <a:r>
              <a:rPr kumimoji="1" lang="ja-JP" altLang="en-US" dirty="0" smtClean="0"/>
              <a:t>単　元　指　導　計　</a:t>
            </a:r>
            <a:r>
              <a:rPr kumimoji="1" lang="ja-JP" altLang="en-US" dirty="0" smtClean="0"/>
              <a:t>画　展</a:t>
            </a:r>
            <a:r>
              <a:rPr kumimoji="1" lang="ja-JP" altLang="en-US" dirty="0" smtClean="0"/>
              <a:t>　</a:t>
            </a:r>
            <a:r>
              <a:rPr kumimoji="1" lang="ja-JP" altLang="en-US" dirty="0" smtClean="0"/>
              <a:t>開</a:t>
            </a:r>
            <a:r>
              <a:rPr kumimoji="1" lang="ja-JP" altLang="en-US" dirty="0" smtClean="0"/>
              <a:t>　案</a:t>
            </a:r>
            <a:r>
              <a:rPr kumimoji="1" lang="en-US" altLang="ja-JP" dirty="0" smtClean="0"/>
              <a:t>』</a:t>
            </a:r>
            <a:r>
              <a:rPr kumimoji="1" lang="ja-JP" altLang="en-US" dirty="0" smtClean="0"/>
              <a:t>　　　（記入例）</a:t>
            </a:r>
            <a:endParaRPr kumimoji="1" lang="ja-JP" altLang="en-US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1270733"/>
              </p:ext>
            </p:extLst>
          </p:nvPr>
        </p:nvGraphicFramePr>
        <p:xfrm>
          <a:off x="0" y="382773"/>
          <a:ext cx="6863198" cy="38734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8011">
                  <a:extLst>
                    <a:ext uri="{9D8B030D-6E8A-4147-A177-3AD203B41FA5}">
                      <a16:colId xmlns:a16="http://schemas.microsoft.com/office/drawing/2014/main" val="3410140069"/>
                    </a:ext>
                  </a:extLst>
                </a:gridCol>
                <a:gridCol w="1034436">
                  <a:extLst>
                    <a:ext uri="{9D8B030D-6E8A-4147-A177-3AD203B41FA5}">
                      <a16:colId xmlns:a16="http://schemas.microsoft.com/office/drawing/2014/main" val="122336788"/>
                    </a:ext>
                  </a:extLst>
                </a:gridCol>
                <a:gridCol w="871751">
                  <a:extLst>
                    <a:ext uri="{9D8B030D-6E8A-4147-A177-3AD203B41FA5}">
                      <a16:colId xmlns:a16="http://schemas.microsoft.com/office/drawing/2014/main" val="1936367074"/>
                    </a:ext>
                  </a:extLst>
                </a:gridCol>
                <a:gridCol w="1366284">
                  <a:extLst>
                    <a:ext uri="{9D8B030D-6E8A-4147-A177-3AD203B41FA5}">
                      <a16:colId xmlns:a16="http://schemas.microsoft.com/office/drawing/2014/main" val="3185651887"/>
                    </a:ext>
                  </a:extLst>
                </a:gridCol>
                <a:gridCol w="2062716">
                  <a:extLst>
                    <a:ext uri="{9D8B030D-6E8A-4147-A177-3AD203B41FA5}">
                      <a16:colId xmlns:a16="http://schemas.microsoft.com/office/drawing/2014/main" val="865989386"/>
                    </a:ext>
                  </a:extLst>
                </a:gridCol>
              </a:tblGrid>
              <a:tr h="4271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>
                          <a:solidFill>
                            <a:schemeClr val="tx1"/>
                          </a:solidFill>
                        </a:rPr>
                        <a:t>教科等名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>
                          <a:solidFill>
                            <a:schemeClr val="tx1"/>
                          </a:solidFill>
                        </a:rPr>
                        <a:t>校種・学年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9684404"/>
                  </a:ext>
                </a:extLst>
              </a:tr>
              <a:tr h="50770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 smtClean="0">
                          <a:solidFill>
                            <a:schemeClr val="tx1"/>
                          </a:solidFill>
                        </a:rPr>
                        <a:t>内容の</a:t>
                      </a:r>
                      <a:endParaRPr kumimoji="1" lang="en-US" altLang="ja-JP" sz="1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400" b="1" dirty="0" smtClean="0">
                          <a:solidFill>
                            <a:schemeClr val="tx1"/>
                          </a:solidFill>
                        </a:rPr>
                        <a:t>まとまり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>
                          <a:solidFill>
                            <a:schemeClr val="tx1"/>
                          </a:solidFill>
                        </a:rPr>
                        <a:t>全時数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>
                          <a:solidFill>
                            <a:schemeClr val="tx1"/>
                          </a:solidFill>
                        </a:rPr>
                        <a:t>時間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3728880"/>
                  </a:ext>
                </a:extLst>
              </a:tr>
              <a:tr h="50770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>
                          <a:solidFill>
                            <a:schemeClr val="tx1"/>
                          </a:solidFill>
                        </a:rPr>
                        <a:t>単元名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/>
                      <a:r>
                        <a:rPr kumimoji="1" lang="ja-JP" altLang="en-US" sz="1400" b="1" dirty="0" smtClean="0">
                          <a:solidFill>
                            <a:schemeClr val="tx1"/>
                          </a:solidFill>
                        </a:rPr>
                        <a:t>（小単元の学習課題）</a:t>
                      </a:r>
                      <a:endParaRPr kumimoji="1" lang="en-US" altLang="ja-JP" sz="1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0372273"/>
                  </a:ext>
                </a:extLst>
              </a:tr>
              <a:tr h="67882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>
                          <a:solidFill>
                            <a:schemeClr val="tx1"/>
                          </a:solidFill>
                        </a:rPr>
                        <a:t>単元の目標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132075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9801952"/>
                  </a:ext>
                </a:extLst>
              </a:tr>
              <a:tr h="587264"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1600" smtClean="0">
                          <a:solidFill>
                            <a:schemeClr val="tx1"/>
                          </a:solidFill>
                        </a:rPr>
                        <a:t>単元</a:t>
                      </a:r>
                      <a:r>
                        <a:rPr kumimoji="1" lang="ja-JP" altLang="en-US" sz="1600" dirty="0" smtClean="0">
                          <a:solidFill>
                            <a:schemeClr val="tx1"/>
                          </a:solidFill>
                        </a:rPr>
                        <a:t>の</a:t>
                      </a:r>
                      <a:endParaRPr kumimoji="1" lang="en-US" altLang="ja-JP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600" dirty="0" smtClean="0">
                          <a:solidFill>
                            <a:schemeClr val="tx1"/>
                          </a:solidFill>
                        </a:rPr>
                        <a:t>評価規準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 smtClean="0">
                          <a:solidFill>
                            <a:schemeClr val="tx1"/>
                          </a:solidFill>
                        </a:rPr>
                        <a:t>知識・技能</a:t>
                      </a:r>
                      <a:endParaRPr kumimoji="1" lang="ja-JP" alt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32075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796038"/>
                  </a:ext>
                </a:extLst>
              </a:tr>
              <a:tr h="55997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 smtClean="0">
                          <a:solidFill>
                            <a:schemeClr val="tx1"/>
                          </a:solidFill>
                        </a:rPr>
                        <a:t>思考・判断・表現</a:t>
                      </a:r>
                      <a:endParaRPr kumimoji="1" lang="ja-JP" alt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32075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5917889"/>
                  </a:ext>
                </a:extLst>
              </a:tr>
              <a:tr h="57566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 smtClean="0">
                          <a:solidFill>
                            <a:schemeClr val="tx1"/>
                          </a:solidFill>
                        </a:rPr>
                        <a:t>主体的に学習に取り組む態度</a:t>
                      </a:r>
                      <a:endParaRPr kumimoji="1" lang="ja-JP" alt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32075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9311567"/>
                  </a:ext>
                </a:extLst>
              </a:tr>
            </a:tbl>
          </a:graphicData>
        </a:graphic>
      </p:graphicFrame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9379467"/>
              </p:ext>
            </p:extLst>
          </p:nvPr>
        </p:nvGraphicFramePr>
        <p:xfrm>
          <a:off x="0" y="4705133"/>
          <a:ext cx="6858000" cy="21282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3317">
                  <a:extLst>
                    <a:ext uri="{9D8B030D-6E8A-4147-A177-3AD203B41FA5}">
                      <a16:colId xmlns:a16="http://schemas.microsoft.com/office/drawing/2014/main" val="2366233020"/>
                    </a:ext>
                  </a:extLst>
                </a:gridCol>
                <a:gridCol w="6244683">
                  <a:extLst>
                    <a:ext uri="{9D8B030D-6E8A-4147-A177-3AD203B41FA5}">
                      <a16:colId xmlns:a16="http://schemas.microsoft.com/office/drawing/2014/main" val="170718623"/>
                    </a:ext>
                  </a:extLst>
                </a:gridCol>
              </a:tblGrid>
              <a:tr h="38319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 smtClean="0"/>
                        <a:t>時</a:t>
                      </a:r>
                      <a:endParaRPr kumimoji="1" lang="ja-JP" altLang="en-US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　　　　　　　主　な　学　習　活　動（学習課題）</a:t>
                      </a:r>
                      <a:endParaRPr kumimoji="1" lang="ja-JP" alt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99942"/>
                  </a:ext>
                </a:extLst>
              </a:tr>
              <a:tr h="436269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dirty="0" smtClean="0"/>
                        <a:t>１</a:t>
                      </a:r>
                      <a:endParaRPr kumimoji="1" lang="ja-JP" alt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164759"/>
                  </a:ext>
                </a:extLst>
              </a:tr>
              <a:tr h="436269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dirty="0" smtClean="0"/>
                        <a:t>２</a:t>
                      </a:r>
                      <a:endParaRPr kumimoji="1" lang="ja-JP" alt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0596567"/>
                  </a:ext>
                </a:extLst>
              </a:tr>
              <a:tr h="436269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dirty="0" smtClean="0"/>
                        <a:t>３　</a:t>
                      </a:r>
                      <a:endParaRPr kumimoji="1" lang="ja-JP" altLang="en-US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0052397"/>
                  </a:ext>
                </a:extLst>
              </a:tr>
              <a:tr h="436269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000" dirty="0" smtClean="0"/>
                        <a:t>４</a:t>
                      </a:r>
                      <a:endParaRPr kumimoji="1" lang="ja-JP" alt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4612733"/>
                  </a:ext>
                </a:extLst>
              </a:tr>
            </a:tbl>
          </a:graphicData>
        </a:graphic>
      </p:graphicFrame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8395706"/>
              </p:ext>
            </p:extLst>
          </p:nvPr>
        </p:nvGraphicFramePr>
        <p:xfrm>
          <a:off x="0" y="7334021"/>
          <a:ext cx="6858001" cy="232733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971675">
                  <a:extLst>
                    <a:ext uri="{9D8B030D-6E8A-4147-A177-3AD203B41FA5}">
                      <a16:colId xmlns:a16="http://schemas.microsoft.com/office/drawing/2014/main" val="363986130"/>
                    </a:ext>
                  </a:extLst>
                </a:gridCol>
                <a:gridCol w="2443163">
                  <a:extLst>
                    <a:ext uri="{9D8B030D-6E8A-4147-A177-3AD203B41FA5}">
                      <a16:colId xmlns:a16="http://schemas.microsoft.com/office/drawing/2014/main" val="1989731988"/>
                    </a:ext>
                  </a:extLst>
                </a:gridCol>
                <a:gridCol w="2443163">
                  <a:extLst>
                    <a:ext uri="{9D8B030D-6E8A-4147-A177-3AD203B41FA5}">
                      <a16:colId xmlns:a16="http://schemas.microsoft.com/office/drawing/2014/main" val="1184086999"/>
                    </a:ext>
                  </a:extLst>
                </a:gridCol>
              </a:tblGrid>
              <a:tr h="1236516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solidFill>
                            <a:schemeClr val="tx1"/>
                          </a:solidFill>
                        </a:rPr>
                        <a:t>本時の評価規準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132075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5773180"/>
                  </a:ext>
                </a:extLst>
              </a:tr>
              <a:tr h="413760">
                <a:tc rowSpan="3"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【C</a:t>
                      </a:r>
                      <a:r>
                        <a:rPr kumimoji="1" lang="ja-JP" altLang="en-US" sz="1600" dirty="0" smtClean="0">
                          <a:solidFill>
                            <a:schemeClr val="tx1"/>
                          </a:solidFill>
                        </a:rPr>
                        <a:t>努力を要する児童への手立て</a:t>
                      </a:r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】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【</a:t>
                      </a:r>
                      <a:r>
                        <a:rPr kumimoji="1" lang="ja-JP" altLang="en-US" sz="1600" dirty="0" smtClean="0">
                          <a:solidFill>
                            <a:schemeClr val="tx1"/>
                          </a:solidFill>
                        </a:rPr>
                        <a:t>予想されるつまずき</a:t>
                      </a:r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】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【</a:t>
                      </a:r>
                      <a:r>
                        <a:rPr kumimoji="1" lang="ja-JP" altLang="en-US" sz="1600" dirty="0" smtClean="0">
                          <a:solidFill>
                            <a:schemeClr val="tx1"/>
                          </a:solidFill>
                        </a:rPr>
                        <a:t>必要な支援・手立て</a:t>
                      </a:r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】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04764286"/>
                  </a:ext>
                </a:extLst>
              </a:tr>
              <a:tr h="33853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77187209"/>
                  </a:ext>
                </a:extLst>
              </a:tr>
              <a:tr h="33853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5084077"/>
                  </a:ext>
                </a:extLst>
              </a:tr>
            </a:tbl>
          </a:graphicData>
        </a:graphic>
      </p:graphicFrame>
      <p:sp>
        <p:nvSpPr>
          <p:cNvPr id="8" name="角丸四角形 7"/>
          <p:cNvSpPr/>
          <p:nvPr/>
        </p:nvSpPr>
        <p:spPr>
          <a:xfrm>
            <a:off x="5931568" y="98121"/>
            <a:ext cx="830179" cy="44898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ja-JP" altLang="en-US" sz="1050" kern="100" dirty="0" smtClean="0">
                <a:solidFill>
                  <a:schemeClr val="tx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別紙様式</a:t>
            </a:r>
          </a:p>
          <a:p>
            <a:pPr>
              <a:spcAft>
                <a:spcPts val="0"/>
              </a:spcAft>
            </a:pPr>
            <a:r>
              <a:rPr lang="ja-JP" altLang="en-US" sz="1050" kern="100" dirty="0" smtClean="0">
                <a:solidFill>
                  <a:schemeClr val="tx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２</a:t>
            </a:r>
            <a:r>
              <a:rPr lang="en-US" altLang="ja-JP" sz="1050" kern="100" dirty="0" smtClean="0">
                <a:solidFill>
                  <a:schemeClr val="tx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-</a:t>
            </a:r>
            <a:r>
              <a:rPr lang="ja-JP" altLang="en-US" sz="1050" kern="100" dirty="0" smtClean="0">
                <a:solidFill>
                  <a:schemeClr val="tx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②</a:t>
            </a:r>
            <a:endParaRPr lang="ja-JP" sz="1050" kern="100" dirty="0">
              <a:solidFill>
                <a:schemeClr val="tx1"/>
              </a:solidFill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2000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379321"/>
            <a:ext cx="6858000" cy="46732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 smtClean="0">
                <a:solidFill>
                  <a:srgbClr val="002060"/>
                </a:solidFill>
              </a:rPr>
              <a:t>単元計画案　</a:t>
            </a:r>
            <a:r>
              <a:rPr lang="ja-JP" altLang="en-US" sz="1400" b="1" dirty="0" smtClean="0">
                <a:solidFill>
                  <a:schemeClr val="tx1"/>
                </a:solidFill>
              </a:rPr>
              <a:t>「</a:t>
            </a:r>
            <a:r>
              <a:rPr lang="ja-JP" altLang="en-US" sz="1400" b="1" dirty="0">
                <a:solidFill>
                  <a:schemeClr val="tx1"/>
                </a:solidFill>
              </a:rPr>
              <a:t> </a:t>
            </a:r>
            <a:r>
              <a:rPr lang="ja-JP" altLang="en-US" sz="1400" b="1" dirty="0" smtClean="0">
                <a:solidFill>
                  <a:schemeClr val="tx1"/>
                </a:solidFill>
              </a:rPr>
              <a:t>                                                                                                       」（  学校・</a:t>
            </a:r>
            <a:r>
              <a:rPr lang="ja-JP" altLang="en-US" sz="1400" b="1" dirty="0">
                <a:solidFill>
                  <a:schemeClr val="tx1"/>
                </a:solidFill>
              </a:rPr>
              <a:t> </a:t>
            </a:r>
            <a:r>
              <a:rPr lang="ja-JP" altLang="en-US" sz="1400" b="1" dirty="0" smtClean="0">
                <a:solidFill>
                  <a:schemeClr val="tx1"/>
                </a:solidFill>
              </a:rPr>
              <a:t> ）</a:t>
            </a:r>
            <a:endParaRPr lang="ja-JP" altLang="en-US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9031453"/>
              </p:ext>
            </p:extLst>
          </p:nvPr>
        </p:nvGraphicFramePr>
        <p:xfrm>
          <a:off x="-1" y="3207362"/>
          <a:ext cx="6858001" cy="43693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8291">
                  <a:extLst>
                    <a:ext uri="{9D8B030D-6E8A-4147-A177-3AD203B41FA5}">
                      <a16:colId xmlns:a16="http://schemas.microsoft.com/office/drawing/2014/main" val="2366233020"/>
                    </a:ext>
                  </a:extLst>
                </a:gridCol>
                <a:gridCol w="2573667">
                  <a:extLst>
                    <a:ext uri="{9D8B030D-6E8A-4147-A177-3AD203B41FA5}">
                      <a16:colId xmlns:a16="http://schemas.microsoft.com/office/drawing/2014/main" val="170718623"/>
                    </a:ext>
                  </a:extLst>
                </a:gridCol>
                <a:gridCol w="3826043">
                  <a:extLst>
                    <a:ext uri="{9D8B030D-6E8A-4147-A177-3AD203B41FA5}">
                      <a16:colId xmlns:a16="http://schemas.microsoft.com/office/drawing/2014/main" val="3536029788"/>
                    </a:ext>
                  </a:extLst>
                </a:gridCol>
              </a:tblGrid>
              <a:tr h="32177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時</a:t>
                      </a:r>
                      <a:endParaRPr kumimoji="1" lang="ja-JP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400" dirty="0" smtClean="0"/>
                        <a:t>　主な学習活動（学習課題）</a:t>
                      </a:r>
                      <a:endParaRPr kumimoji="1" lang="ja-JP" alt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/>
                        <a:t>　具　体　的　な　学　習　活　動</a:t>
                      </a:r>
                      <a:endParaRPr kumimoji="1" lang="ja-JP" alt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99942"/>
                  </a:ext>
                </a:extLst>
              </a:tr>
              <a:tr h="80844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/>
                        <a:t>１</a:t>
                      </a:r>
                      <a:endParaRPr kumimoji="1" lang="ja-JP" alt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164759"/>
                  </a:ext>
                </a:extLst>
              </a:tr>
              <a:tr h="102381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/>
                        <a:t>２</a:t>
                      </a:r>
                      <a:endParaRPr kumimoji="1" lang="ja-JP" alt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0596567"/>
                  </a:ext>
                </a:extLst>
              </a:tr>
              <a:tr h="102381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/>
                        <a:t>３</a:t>
                      </a:r>
                      <a:endParaRPr kumimoji="1" lang="ja-JP" alt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0052397"/>
                  </a:ext>
                </a:extLst>
              </a:tr>
              <a:tr h="117801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/>
                        <a:t>４</a:t>
                      </a:r>
                      <a:endParaRPr kumimoji="1" lang="ja-JP" alt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6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3031730"/>
                  </a:ext>
                </a:extLst>
              </a:tr>
            </a:tbl>
          </a:graphicData>
        </a:graphic>
      </p:graphicFrame>
      <p:graphicFrame>
        <p:nvGraphicFramePr>
          <p:cNvPr id="9" name="表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5652868"/>
              </p:ext>
            </p:extLst>
          </p:nvPr>
        </p:nvGraphicFramePr>
        <p:xfrm>
          <a:off x="0" y="7662700"/>
          <a:ext cx="6858001" cy="195105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732547">
                  <a:extLst>
                    <a:ext uri="{9D8B030D-6E8A-4147-A177-3AD203B41FA5}">
                      <a16:colId xmlns:a16="http://schemas.microsoft.com/office/drawing/2014/main" val="363986130"/>
                    </a:ext>
                  </a:extLst>
                </a:gridCol>
                <a:gridCol w="2682291">
                  <a:extLst>
                    <a:ext uri="{9D8B030D-6E8A-4147-A177-3AD203B41FA5}">
                      <a16:colId xmlns:a16="http://schemas.microsoft.com/office/drawing/2014/main" val="1989731988"/>
                    </a:ext>
                  </a:extLst>
                </a:gridCol>
                <a:gridCol w="2443163">
                  <a:extLst>
                    <a:ext uri="{9D8B030D-6E8A-4147-A177-3AD203B41FA5}">
                      <a16:colId xmlns:a16="http://schemas.microsoft.com/office/drawing/2014/main" val="1184086999"/>
                    </a:ext>
                  </a:extLst>
                </a:gridCol>
              </a:tblGrid>
              <a:tr h="957439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solidFill>
                            <a:schemeClr val="tx1"/>
                          </a:solidFill>
                        </a:rPr>
                        <a:t>本時の評価規準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132075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5773180"/>
                  </a:ext>
                </a:extLst>
              </a:tr>
              <a:tr h="276333">
                <a:tc rowSpan="3"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【C</a:t>
                      </a:r>
                      <a:r>
                        <a:rPr kumimoji="1" lang="ja-JP" altLang="en-US" sz="1400" dirty="0" smtClean="0">
                          <a:solidFill>
                            <a:schemeClr val="tx1"/>
                          </a:solidFill>
                        </a:rPr>
                        <a:t>努力を要する児童への手立て</a:t>
                      </a:r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】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【</a:t>
                      </a:r>
                      <a:r>
                        <a:rPr kumimoji="1" lang="ja-JP" altLang="en-US" sz="1400" dirty="0" smtClean="0">
                          <a:solidFill>
                            <a:schemeClr val="tx1"/>
                          </a:solidFill>
                        </a:rPr>
                        <a:t>予想されるつまずき</a:t>
                      </a:r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】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【</a:t>
                      </a:r>
                      <a:r>
                        <a:rPr kumimoji="1" lang="ja-JP" altLang="en-US" sz="1400" dirty="0" smtClean="0">
                          <a:solidFill>
                            <a:schemeClr val="tx1"/>
                          </a:solidFill>
                        </a:rPr>
                        <a:t>必要な支援・手立て</a:t>
                      </a:r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】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04764286"/>
                  </a:ext>
                </a:extLst>
              </a:tr>
              <a:tr h="2487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77187209"/>
                  </a:ext>
                </a:extLst>
              </a:tr>
              <a:tr h="4145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5084077"/>
                  </a:ext>
                </a:extLst>
              </a:tr>
            </a:tbl>
          </a:graphicData>
        </a:graphic>
      </p:graphicFrame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3128255"/>
              </p:ext>
            </p:extLst>
          </p:nvPr>
        </p:nvGraphicFramePr>
        <p:xfrm>
          <a:off x="-5198" y="882738"/>
          <a:ext cx="6863198" cy="21447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8011">
                  <a:extLst>
                    <a:ext uri="{9D8B030D-6E8A-4147-A177-3AD203B41FA5}">
                      <a16:colId xmlns:a16="http://schemas.microsoft.com/office/drawing/2014/main" val="490086477"/>
                    </a:ext>
                  </a:extLst>
                </a:gridCol>
                <a:gridCol w="1034436">
                  <a:extLst>
                    <a:ext uri="{9D8B030D-6E8A-4147-A177-3AD203B41FA5}">
                      <a16:colId xmlns:a16="http://schemas.microsoft.com/office/drawing/2014/main" val="2184529734"/>
                    </a:ext>
                  </a:extLst>
                </a:gridCol>
                <a:gridCol w="871751">
                  <a:extLst>
                    <a:ext uri="{9D8B030D-6E8A-4147-A177-3AD203B41FA5}">
                      <a16:colId xmlns:a16="http://schemas.microsoft.com/office/drawing/2014/main" val="144059579"/>
                    </a:ext>
                  </a:extLst>
                </a:gridCol>
                <a:gridCol w="1366284">
                  <a:extLst>
                    <a:ext uri="{9D8B030D-6E8A-4147-A177-3AD203B41FA5}">
                      <a16:colId xmlns:a16="http://schemas.microsoft.com/office/drawing/2014/main" val="329238"/>
                    </a:ext>
                  </a:extLst>
                </a:gridCol>
                <a:gridCol w="2062716">
                  <a:extLst>
                    <a:ext uri="{9D8B030D-6E8A-4147-A177-3AD203B41FA5}">
                      <a16:colId xmlns:a16="http://schemas.microsoft.com/office/drawing/2014/main" val="2340684087"/>
                    </a:ext>
                  </a:extLst>
                </a:gridCol>
              </a:tblGrid>
              <a:tr h="40317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>
                          <a:solidFill>
                            <a:schemeClr val="tx1"/>
                          </a:solidFill>
                        </a:rPr>
                        <a:t>単元の目標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132075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728384"/>
                  </a:ext>
                </a:extLst>
              </a:tr>
              <a:tr h="587264"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>
                          <a:solidFill>
                            <a:schemeClr val="tx1"/>
                          </a:solidFill>
                        </a:rPr>
                        <a:t>単元の</a:t>
                      </a:r>
                      <a:endParaRPr kumimoji="1" lang="en-US" altLang="ja-JP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600" dirty="0" smtClean="0">
                          <a:solidFill>
                            <a:schemeClr val="tx1"/>
                          </a:solidFill>
                        </a:rPr>
                        <a:t>評価規準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 smtClean="0">
                          <a:solidFill>
                            <a:schemeClr val="tx1"/>
                          </a:solidFill>
                        </a:rPr>
                        <a:t>知識・技能</a:t>
                      </a:r>
                      <a:endParaRPr kumimoji="1" lang="ja-JP" alt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32075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5040361"/>
                  </a:ext>
                </a:extLst>
              </a:tr>
              <a:tr h="55997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 smtClean="0">
                          <a:solidFill>
                            <a:schemeClr val="tx1"/>
                          </a:solidFill>
                        </a:rPr>
                        <a:t>思考・判断・表現</a:t>
                      </a:r>
                      <a:endParaRPr kumimoji="1" lang="ja-JP" alt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32075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1443232"/>
                  </a:ext>
                </a:extLst>
              </a:tr>
              <a:tr h="57566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 smtClean="0">
                          <a:solidFill>
                            <a:schemeClr val="tx1"/>
                          </a:solidFill>
                        </a:rPr>
                        <a:t>主体的に学習に取り組む態度</a:t>
                      </a:r>
                      <a:endParaRPr kumimoji="1" lang="ja-JP" alt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32075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3834289"/>
                  </a:ext>
                </a:extLst>
              </a:tr>
            </a:tbl>
          </a:graphicData>
        </a:graphic>
      </p:graphicFrame>
      <p:sp>
        <p:nvSpPr>
          <p:cNvPr id="7" name="角丸四角形 6"/>
          <p:cNvSpPr/>
          <p:nvPr/>
        </p:nvSpPr>
        <p:spPr>
          <a:xfrm>
            <a:off x="6027821" y="68855"/>
            <a:ext cx="830179" cy="44898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ja-JP" altLang="en-US" sz="1050" kern="100" dirty="0" smtClean="0">
                <a:solidFill>
                  <a:schemeClr val="tx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別紙様式</a:t>
            </a:r>
          </a:p>
          <a:p>
            <a:pPr>
              <a:spcAft>
                <a:spcPts val="0"/>
              </a:spcAft>
            </a:pPr>
            <a:r>
              <a:rPr lang="ja-JP" altLang="en-US" sz="1050" kern="100" dirty="0" smtClean="0">
                <a:solidFill>
                  <a:schemeClr val="tx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２</a:t>
            </a:r>
            <a:r>
              <a:rPr lang="en-US" altLang="ja-JP" sz="1050" kern="100" dirty="0" smtClean="0">
                <a:solidFill>
                  <a:schemeClr val="tx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-</a:t>
            </a:r>
            <a:r>
              <a:rPr lang="ja-JP" altLang="en-US" sz="1050" kern="100" dirty="0">
                <a:solidFill>
                  <a:schemeClr val="tx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③</a:t>
            </a:r>
            <a:endParaRPr lang="ja-JP" sz="1050" kern="100" dirty="0">
              <a:solidFill>
                <a:schemeClr val="tx1"/>
              </a:solidFill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145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945B214B-2827-417F-AAD3-0B36C4717410}" vid="{F3177F42-1D9E-41C0-878D-79D53282877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1055</TotalTime>
  <Words>216</Words>
  <Application>Microsoft Office PowerPoint</Application>
  <PresentationFormat>A4 210 x 297 mm</PresentationFormat>
  <Paragraphs>47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BIZ UDゴシック</vt:lpstr>
      <vt:lpstr>ＭＳ Ｐゴシック</vt:lpstr>
      <vt:lpstr>Arial</vt:lpstr>
      <vt:lpstr>Calibri</vt:lpstr>
      <vt:lpstr>Cambria</vt:lpstr>
      <vt:lpstr>Times New Roman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oitapref</dc:creator>
  <cp:lastModifiedBy>oitapref</cp:lastModifiedBy>
  <cp:revision>77</cp:revision>
  <cp:lastPrinted>2022-06-17T01:33:00Z</cp:lastPrinted>
  <dcterms:created xsi:type="dcterms:W3CDTF">2022-06-14T02:37:33Z</dcterms:created>
  <dcterms:modified xsi:type="dcterms:W3CDTF">2022-09-21T08:04:06Z</dcterms:modified>
</cp:coreProperties>
</file>